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2" r:id="rId1"/>
    <p:sldMasterId id="2147484216" r:id="rId2"/>
    <p:sldMasterId id="2147484261" r:id="rId3"/>
    <p:sldMasterId id="2147484276" r:id="rId4"/>
    <p:sldMasterId id="2147484289" r:id="rId5"/>
    <p:sldMasterId id="2147484302" r:id="rId6"/>
  </p:sldMasterIdLst>
  <p:notesMasterIdLst>
    <p:notesMasterId r:id="rId2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74" r:id="rId14"/>
    <p:sldId id="263" r:id="rId15"/>
    <p:sldId id="264" r:id="rId16"/>
    <p:sldId id="265" r:id="rId17"/>
    <p:sldId id="266" r:id="rId18"/>
    <p:sldId id="275" r:id="rId19"/>
    <p:sldId id="267" r:id="rId20"/>
    <p:sldId id="268" r:id="rId21"/>
    <p:sldId id="269" r:id="rId22"/>
    <p:sldId id="270" r:id="rId23"/>
    <p:sldId id="271" r:id="rId24"/>
    <p:sldId id="273" r:id="rId25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483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691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94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9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62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1691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920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558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120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02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7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40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60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440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95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0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0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0820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01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6204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905019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39931" y="1579562"/>
            <a:ext cx="10442399" cy="627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457200" rtl="0">
              <a:defRPr>
                <a:solidFill>
                  <a:schemeClr val="lt2"/>
                </a:solidFill>
              </a:defRPr>
            </a:lvl1pPr>
            <a:lvl2pPr marL="800100" indent="-342900" rtl="0">
              <a:defRPr>
                <a:solidFill>
                  <a:schemeClr val="lt2"/>
                </a:solidFill>
              </a:defRPr>
            </a:lvl2pPr>
            <a:lvl3pPr marL="1257300" indent="-342900" rtl="0">
              <a:defRPr>
                <a:solidFill>
                  <a:schemeClr val="lt2"/>
                </a:solidFill>
              </a:defRPr>
            </a:lvl3pPr>
            <a:lvl4pPr marL="1657350" indent="-285750" rtl="0">
              <a:defRPr>
                <a:solidFill>
                  <a:schemeClr val="lt2"/>
                </a:solidFill>
              </a:defRPr>
            </a:lvl4pPr>
            <a:lvl5pPr marL="2114550" indent="-285750" rtl="0">
              <a:defRPr sz="1800">
                <a:solidFill>
                  <a:schemeClr val="lt2"/>
                </a:solidFill>
              </a:defRPr>
            </a:lvl5pPr>
            <a:lvl6pPr marL="2571750" indent="-285750" rtl="0">
              <a:defRPr sz="1800">
                <a:solidFill>
                  <a:schemeClr val="lt2"/>
                </a:solidFill>
              </a:defRPr>
            </a:lvl6pPr>
            <a:lvl7pPr marL="3028950" indent="-285750" rtl="0">
              <a:defRPr sz="1800">
                <a:solidFill>
                  <a:schemeClr val="lt2"/>
                </a:solidFill>
              </a:defRPr>
            </a:lvl7pPr>
            <a:lvl8pPr marL="3486150" indent="-285750" rtl="0">
              <a:defRPr sz="1800">
                <a:solidFill>
                  <a:schemeClr val="lt2"/>
                </a:solidFill>
              </a:defRPr>
            </a:lvl8pPr>
            <a:lvl9pPr marL="3943350" indent="-285750" rtl="0"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139931" y="676303"/>
            <a:ext cx="10442399" cy="683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4523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3084" y="1905000"/>
            <a:ext cx="1072091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144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3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4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7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1500" dirty="0" err="1"/>
              <a:t>Technology</a:t>
            </a:r>
            <a:r>
              <a:rPr lang="fr-FR" sz="1500" dirty="0"/>
              <a:t> </a:t>
            </a:r>
            <a:r>
              <a:rPr lang="fr-FR" sz="1500" baseline="0" dirty="0" err="1"/>
              <a:t>Oriented</a:t>
            </a:r>
            <a:r>
              <a:rPr lang="fr-FR" sz="1500" baseline="0" dirty="0"/>
              <a:t> Course</a:t>
            </a:r>
            <a:endParaRPr lang="en-US" sz="15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7" y="4455818"/>
            <a:ext cx="4717965" cy="49149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303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703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25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35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4141614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8D8D6EA-E2B6-4224-AB86-A8C3299C25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6765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C5A08-E9E8-4D04-80E3-2F369B8ACA2D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045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C5A08-E9E8-4D04-80E3-2F369B8ACA2D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74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C5A08-E9E8-4D04-80E3-2F369B8ACA2D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06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C5A08-E9E8-4D04-80E3-2F369B8ACA2D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41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D2C5A08-E9E8-4D04-80E3-2F369B8ACA2D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E90A60-EEB9-49D0-98B7-E5351412E8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6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9"/>
            <a:ext cx="7974419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7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6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39931" y="1579562"/>
            <a:ext cx="10442399" cy="498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457200" rtl="0">
              <a:defRPr>
                <a:solidFill>
                  <a:schemeClr val="lt2"/>
                </a:solidFill>
              </a:defRPr>
            </a:lvl1pPr>
            <a:lvl2pPr marL="800100" indent="-342900" rtl="0">
              <a:defRPr>
                <a:solidFill>
                  <a:schemeClr val="lt2"/>
                </a:solidFill>
              </a:defRPr>
            </a:lvl2pPr>
            <a:lvl3pPr marL="1257300" indent="-342900" rtl="0">
              <a:defRPr>
                <a:solidFill>
                  <a:schemeClr val="lt2"/>
                </a:solidFill>
              </a:defRPr>
            </a:lvl3pPr>
            <a:lvl4pPr marL="1657350" indent="-285750" rtl="0">
              <a:defRPr>
                <a:solidFill>
                  <a:schemeClr val="lt2"/>
                </a:solidFill>
              </a:defRPr>
            </a:lvl4pPr>
            <a:lvl5pPr marL="2114550" indent="-285750" rtl="0">
              <a:defRPr sz="1800">
                <a:solidFill>
                  <a:schemeClr val="lt2"/>
                </a:solidFill>
              </a:defRPr>
            </a:lvl5pPr>
            <a:lvl6pPr marL="2571750" indent="-285750" rtl="0">
              <a:defRPr sz="1800">
                <a:solidFill>
                  <a:schemeClr val="lt2"/>
                </a:solidFill>
              </a:defRPr>
            </a:lvl6pPr>
            <a:lvl7pPr marL="3028950" indent="-285750" rtl="0">
              <a:defRPr sz="1800">
                <a:solidFill>
                  <a:schemeClr val="lt2"/>
                </a:solidFill>
              </a:defRPr>
            </a:lvl7pPr>
            <a:lvl8pPr marL="3486150" indent="-285750" rtl="0">
              <a:defRPr sz="1800">
                <a:solidFill>
                  <a:schemeClr val="lt2"/>
                </a:solidFill>
              </a:defRPr>
            </a:lvl8pPr>
            <a:lvl9pPr marL="3943350" indent="-285750" rtl="0"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139931" y="216537"/>
            <a:ext cx="104423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0956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3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4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7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1500" dirty="0"/>
              <a:t>Soft</a:t>
            </a:r>
            <a:r>
              <a:rPr lang="fr-FR" sz="1500" baseline="0" dirty="0"/>
              <a:t> </a:t>
            </a:r>
            <a:r>
              <a:rPr lang="fr-FR" sz="1500" baseline="0" dirty="0" err="1"/>
              <a:t>Skills</a:t>
            </a:r>
            <a:r>
              <a:rPr lang="fr-FR" sz="1500" baseline="0" dirty="0"/>
              <a:t> Course</a:t>
            </a:r>
            <a:endParaRPr lang="en-US" sz="15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7" y="4455818"/>
            <a:ext cx="4717965" cy="49149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2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8114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82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0672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097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066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45530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664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1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48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94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9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6051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9"/>
            <a:ext cx="7974419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7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947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3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4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7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1500" dirty="0"/>
              <a:t>SME &amp; </a:t>
            </a:r>
            <a:r>
              <a:rPr lang="fr-FR" sz="1500" dirty="0" err="1"/>
              <a:t>Entrepreneurship</a:t>
            </a:r>
            <a:r>
              <a:rPr lang="fr-FR" sz="1500" baseline="0" dirty="0"/>
              <a:t> Course</a:t>
            </a:r>
            <a:endParaRPr lang="en-US" sz="15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7" y="4455818"/>
            <a:ext cx="4717965" cy="49149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96093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07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799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7028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6107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7761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3569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2040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09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3959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7068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475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9"/>
            <a:ext cx="7974419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7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423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3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4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7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1500" dirty="0"/>
              <a:t>Sales </a:t>
            </a:r>
            <a:r>
              <a:rPr lang="fr-FR" sz="1500" dirty="0" err="1"/>
              <a:t>Skills</a:t>
            </a:r>
            <a:r>
              <a:rPr lang="fr-FR" sz="1500" dirty="0"/>
              <a:t> </a:t>
            </a:r>
            <a:r>
              <a:rPr lang="fr-FR" sz="1500" baseline="0" dirty="0"/>
              <a:t>Course</a:t>
            </a:r>
            <a:endParaRPr lang="en-US" sz="15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7" y="4455818"/>
            <a:ext cx="4717965" cy="49149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81236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17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738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4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4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66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54493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5810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2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0472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53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394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9"/>
            <a:ext cx="7974419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7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5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9224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2456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986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1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19.jp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04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1905001"/>
            <a:ext cx="10720917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3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3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81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893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9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500"/>
            <a:ext cx="11013559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34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7"/>
            <a:ext cx="11002927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7"/>
            <a:ext cx="11002927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631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3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3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638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Backup and Recovery Fundamentals - </a:t>
            </a:r>
            <a:r>
              <a:rPr lang="ar-EG" sz="2400" dirty="0"/>
              <a:t>باللغة العربية</a:t>
            </a:r>
            <a:endParaRPr lang="en" sz="2400" dirty="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en" sz="2000" dirty="0"/>
              <a:t>Ayman El-Ghazali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Restore Options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WITH RECOVERY vs. NORECOVERY</a:t>
            </a:r>
          </a:p>
          <a:p>
            <a:pPr lvl="0" rtl="0">
              <a:buNone/>
            </a:pPr>
            <a:r>
              <a:rPr lang="en" sz="2400" dirty="0"/>
              <a:t>VERIFY ONLY - verifies that the backup is ok</a:t>
            </a:r>
          </a:p>
          <a:p>
            <a:pPr lvl="0" rtl="0">
              <a:buNone/>
            </a:pPr>
            <a:r>
              <a:rPr lang="en" sz="2400" dirty="0"/>
              <a:t>HEADERONLY - displays a list of backups on your backup file</a:t>
            </a:r>
          </a:p>
          <a:p>
            <a:pPr lvl="0" rtl="0">
              <a:buNone/>
            </a:pPr>
            <a:r>
              <a:rPr lang="en" sz="2400" dirty="0"/>
              <a:t>FILELISTONLY - displays the list of database and log files on your backup file (Logical &amp; Physical Name, Filegroup, and other great stuff)</a:t>
            </a:r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Basic Restore Code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RESTORE DATABASE [DBName]</a:t>
            </a:r>
            <a:br>
              <a:rPr lang="en" sz="2400" dirty="0"/>
            </a:br>
            <a:r>
              <a:rPr lang="en" sz="2400" dirty="0"/>
              <a:t>FROM [Disk/Device] = N'NameOrPath'</a:t>
            </a:r>
          </a:p>
          <a:p>
            <a:pPr lvl="0" rtl="0">
              <a:buNone/>
            </a:pPr>
            <a:r>
              <a:rPr lang="en" sz="2400" dirty="0"/>
              <a:t>----------------------------------------</a:t>
            </a:r>
          </a:p>
          <a:p>
            <a:pPr lvl="0" rtl="0">
              <a:buNone/>
            </a:pPr>
            <a:r>
              <a:rPr lang="en" sz="2400" dirty="0"/>
              <a:t>RESTORE DATABASE DBTest1</a:t>
            </a:r>
            <a:br>
              <a:rPr lang="en" sz="2400" dirty="0"/>
            </a:br>
            <a:r>
              <a:rPr lang="en" sz="2400" dirty="0"/>
              <a:t>FROM DISK = 'C:\Backups\DBTest1_01012013.bak‘</a:t>
            </a:r>
          </a:p>
          <a:p>
            <a:pPr lvl="0" rtl="0">
              <a:buNone/>
            </a:pPr>
            <a:r>
              <a:rPr lang="en" sz="2400" dirty="0"/>
              <a:t>----------------------------------------</a:t>
            </a:r>
          </a:p>
          <a:p>
            <a:pPr lvl="0" rtl="0">
              <a:buNone/>
            </a:pPr>
            <a:r>
              <a:rPr lang="en" sz="2400" dirty="0"/>
              <a:t>RESTORE DATABASE DBTest1</a:t>
            </a:r>
            <a:br>
              <a:rPr lang="en" sz="2400" dirty="0"/>
            </a:br>
            <a:r>
              <a:rPr lang="en" sz="2400" dirty="0"/>
              <a:t>FROM DISK = 'C:\Backups\DBTest1_01012013.bak'</a:t>
            </a:r>
            <a:br>
              <a:rPr lang="en" sz="2400" dirty="0"/>
            </a:br>
            <a:r>
              <a:rPr lang="en" sz="2400" dirty="0"/>
              <a:t>WITH NORECOVERY</a:t>
            </a:r>
          </a:p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RESTORE LOG DBTest1</a:t>
            </a:r>
            <a:br>
              <a:rPr lang="en" sz="2400" dirty="0"/>
            </a:br>
            <a:r>
              <a:rPr lang="en" sz="2400" dirty="0"/>
              <a:t>FROM DISK = 'C:\Backups\DBTest1_Log01012013.trn'</a:t>
            </a:r>
            <a:br>
              <a:rPr lang="en" sz="2400" dirty="0"/>
            </a:br>
            <a:endParaRPr lang="en" sz="2400" dirty="0"/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/>
              <a:t>Restoring Sequence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400" dirty="0"/>
              <a:t>1. Take a backup of your Active/Tail Log 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400" dirty="0"/>
              <a:t>2. Restore your Full Backup (NoRecovery)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400" dirty="0"/>
              <a:t>3. Restore your latest Diff (if available - NoRecovery)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400" dirty="0"/>
              <a:t>4. Restore all your T-Logs (NoRecovery)</a:t>
            </a:r>
          </a:p>
          <a:p>
            <a:pPr lvl="0" rtl="0">
              <a:buNone/>
            </a:pPr>
            <a:r>
              <a:rPr lang="en" sz="2400" dirty="0"/>
              <a:t>5. Restore your last T-Log the "Tail" (Recovery)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Restores</a:t>
            </a:r>
          </a:p>
        </p:txBody>
      </p:sp>
    </p:spTree>
    <p:extLst>
      <p:ext uri="{BB962C8B-B14F-4D97-AF65-F5344CB8AC3E}">
        <p14:creationId xmlns:p14="http://schemas.microsoft.com/office/powerpoint/2010/main" val="674064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Backup Strategy and Scenarios</a:t>
            </a:r>
          </a:p>
        </p:txBody>
      </p:sp>
      <p:sp>
        <p:nvSpPr>
          <p:cNvPr id="123" name="Shape 123"/>
          <p:cNvSpPr/>
          <p:nvPr/>
        </p:nvSpPr>
        <p:spPr>
          <a:xfrm>
            <a:off x="1359431" y="956932"/>
            <a:ext cx="9005304" cy="54428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583342" y="172231"/>
            <a:ext cx="9132718" cy="56668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502736" y="742849"/>
            <a:ext cx="9608287" cy="51369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/>
              <a:t>RTO, RPO, and your CIO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RTO - Recovery Time Objective</a:t>
            </a:r>
          </a:p>
          <a:p>
            <a:pPr lvl="0" rtl="0">
              <a:buNone/>
            </a:pPr>
            <a:r>
              <a:rPr lang="en" sz="2400" dirty="0"/>
              <a:t>How long will it take you to recover after a disaster?</a:t>
            </a:r>
          </a:p>
          <a:p>
            <a:pPr lvl="0" rtl="0">
              <a:buNone/>
            </a:pPr>
            <a:r>
              <a:rPr lang="en" sz="2400" dirty="0"/>
              <a:t>RPO - Recovery Point Objective</a:t>
            </a:r>
          </a:p>
          <a:p>
            <a:pPr lvl="0" rtl="0">
              <a:buNone/>
            </a:pPr>
            <a:r>
              <a:rPr lang="en" sz="2400" dirty="0"/>
              <a:t>How much data are you willing to lose? Or How much can you recover? Or How often does your data change?</a:t>
            </a:r>
          </a:p>
          <a:p>
            <a:pPr>
              <a:buNone/>
            </a:pPr>
            <a:r>
              <a:rPr lang="en" sz="2400" dirty="0"/>
              <a:t>CIO - The person that will fire you if you fail on this!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DR vs HA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Disaster Recovery &lt;&gt; High Availability</a:t>
            </a:r>
          </a:p>
          <a:p>
            <a:pPr lvl="0" rtl="0">
              <a:buNone/>
            </a:pPr>
            <a:r>
              <a:rPr lang="en" sz="2400" dirty="0"/>
              <a:t>For example:</a:t>
            </a:r>
          </a:p>
          <a:p>
            <a:pPr lvl="0" rtl="0">
              <a:buNone/>
            </a:pPr>
            <a:r>
              <a:rPr lang="en" sz="2400" dirty="0"/>
              <a:t>Mirroring, Log Shipping vs. Backups</a:t>
            </a:r>
          </a:p>
          <a:p>
            <a:pPr lvl="0" rtl="0">
              <a:buNone/>
            </a:pPr>
            <a:r>
              <a:rPr lang="en" sz="2400" dirty="0"/>
              <a:t>Availability Groups vs. Backups</a:t>
            </a:r>
          </a:p>
          <a:p>
            <a:pPr lvl="0" rtl="0">
              <a:buNone/>
            </a:pPr>
            <a:r>
              <a:rPr lang="en" sz="2400" dirty="0"/>
              <a:t>Clustering vs. Backups</a:t>
            </a:r>
          </a:p>
          <a:p>
            <a:endParaRPr lang="en" sz="2400" dirty="0"/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Agenda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Recovery Models</a:t>
            </a:r>
          </a:p>
          <a:p>
            <a:pPr lvl="0" rtl="0">
              <a:buNone/>
            </a:pPr>
            <a:r>
              <a:rPr lang="en" sz="2400" dirty="0"/>
              <a:t>Backup Types</a:t>
            </a:r>
          </a:p>
          <a:p>
            <a:pPr lvl="0" rtl="0">
              <a:buNone/>
            </a:pPr>
            <a:r>
              <a:rPr lang="en" sz="2400" dirty="0"/>
              <a:t>Backup Options and Code</a:t>
            </a:r>
          </a:p>
          <a:p>
            <a:pPr lvl="0" rtl="0">
              <a:buNone/>
            </a:pPr>
            <a:r>
              <a:rPr lang="en" sz="2400" dirty="0"/>
              <a:t>Restore Options and Code</a:t>
            </a:r>
          </a:p>
          <a:p>
            <a:pPr lvl="0" rtl="0">
              <a:buNone/>
            </a:pPr>
            <a:r>
              <a:rPr lang="en" sz="2400" dirty="0"/>
              <a:t>Backup Strategy and Scenarios</a:t>
            </a:r>
          </a:p>
          <a:p>
            <a:pPr lvl="0" rtl="0">
              <a:buNone/>
            </a:pPr>
            <a:r>
              <a:rPr lang="en" sz="2400" dirty="0"/>
              <a:t>RTO, RPO, and your CIO</a:t>
            </a:r>
          </a:p>
          <a:p>
            <a:pPr lvl="0" rtl="0">
              <a:buNone/>
            </a:pPr>
            <a:r>
              <a:rPr lang="en" sz="2400" dirty="0"/>
              <a:t>Is this a DR or HA solution?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Recovery Models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800" dirty="0"/>
              <a:t>Full - allows for point-in-time recovery for all transactions and requires T-Log maintenance</a:t>
            </a:r>
          </a:p>
          <a:p>
            <a:pPr lvl="0" rtl="0">
              <a:buNone/>
            </a:pPr>
            <a:r>
              <a:rPr lang="en" sz="2800" dirty="0"/>
              <a:t>Simple - minimally logged operations</a:t>
            </a:r>
          </a:p>
          <a:p>
            <a:pPr lvl="0" rtl="0">
              <a:buNone/>
            </a:pPr>
            <a:r>
              <a:rPr lang="en" sz="2800" dirty="0"/>
              <a:t>Bulk-Logged - Bulk operations are not logged, but others are, point-in-time recovery except for bulk load operations, requires T-Log maintenance</a:t>
            </a:r>
          </a:p>
          <a:p>
            <a:pPr>
              <a:buNone/>
            </a:pPr>
            <a:r>
              <a:rPr lang="en" sz="2800" dirty="0"/>
              <a:t>**Best practice is to run a T-log backup when switching between bulk load and Full recovery models**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Backup Types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Full - does a backup of all database pages and "marks" them as backed up </a:t>
            </a:r>
          </a:p>
          <a:p>
            <a:pPr lvl="0" rtl="0">
              <a:buNone/>
            </a:pPr>
            <a:r>
              <a:rPr lang="en" sz="2400" dirty="0"/>
              <a:t>Differential - does a backup of all database pages that have changed since the last full backup</a:t>
            </a:r>
          </a:p>
          <a:p>
            <a:pPr lvl="0" rtl="0">
              <a:buNone/>
            </a:pPr>
            <a:r>
              <a:rPr lang="en" sz="2400" dirty="0"/>
              <a:t>T-Log - does a backup of the transaction log; requires that at least one Full backup has been done before hand</a:t>
            </a:r>
          </a:p>
          <a:p>
            <a:pPr lvl="0" rtl="0">
              <a:buNone/>
            </a:pPr>
            <a:r>
              <a:rPr lang="en" sz="2400" dirty="0"/>
              <a:t>FileGroup - does a backup of specific filegroups</a:t>
            </a:r>
          </a:p>
          <a:p>
            <a:pPr lvl="0" rtl="0">
              <a:buNone/>
            </a:pPr>
            <a:r>
              <a:rPr lang="en" sz="2400" dirty="0"/>
              <a:t>File - backs up a specific database file</a:t>
            </a:r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Backup Options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idx="1"/>
          </p:nvPr>
        </p:nvSpPr>
        <p:spPr>
          <a:xfrm>
            <a:off x="287081" y="1158944"/>
            <a:ext cx="11066721" cy="470967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800" dirty="0"/>
              <a:t>COMPRESSION</a:t>
            </a:r>
          </a:p>
          <a:p>
            <a:pPr lvl="0" rtl="0">
              <a:buNone/>
            </a:pPr>
            <a:r>
              <a:rPr lang="en" sz="2800" dirty="0"/>
              <a:t>COPY_ONLY</a:t>
            </a:r>
          </a:p>
          <a:p>
            <a:pPr lvl="0" rtl="0">
              <a:buNone/>
            </a:pPr>
            <a:r>
              <a:rPr lang="en" sz="2800" dirty="0"/>
              <a:t>DIFFERENTIAL</a:t>
            </a:r>
          </a:p>
          <a:p>
            <a:pPr lvl="0" rtl="0">
              <a:buNone/>
            </a:pPr>
            <a:r>
              <a:rPr lang="en" sz="2800" dirty="0"/>
              <a:t>MIRROR TO</a:t>
            </a:r>
          </a:p>
          <a:p>
            <a:pPr lvl="0" rtl="0">
              <a:buNone/>
            </a:pPr>
            <a:r>
              <a:rPr lang="en" sz="2800" dirty="0"/>
              <a:t>STATS = X (replace X with a number)</a:t>
            </a:r>
          </a:p>
          <a:p>
            <a:pPr lvl="0">
              <a:buNone/>
            </a:pPr>
            <a:r>
              <a:rPr lang="en" sz="2800" dirty="0"/>
              <a:t>NOINIT | INIT (Appends to backups - Overwrites)</a:t>
            </a:r>
          </a:p>
          <a:p>
            <a:pPr lvl="0">
              <a:buNone/>
            </a:pPr>
            <a:r>
              <a:rPr lang="en-US" sz="2800" dirty="0"/>
              <a:t>ENCRYPTION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FF0000"/>
                </a:solidFill>
              </a:rPr>
              <a:t>(SQL 2014+ and above)</a:t>
            </a:r>
          </a:p>
          <a:p>
            <a:pPr lvl="0">
              <a:buNone/>
            </a:pPr>
            <a:r>
              <a:rPr lang="en-US" sz="2000" dirty="0"/>
              <a:t>   (</a:t>
            </a:r>
          </a:p>
          <a:p>
            <a:pPr lvl="0">
              <a:buNone/>
            </a:pPr>
            <a:r>
              <a:rPr lang="en-US" sz="2000" dirty="0"/>
              <a:t>   ALGORITHM = AES_256,</a:t>
            </a:r>
          </a:p>
          <a:p>
            <a:pPr lvl="0">
              <a:buNone/>
            </a:pPr>
            <a:r>
              <a:rPr lang="en-US" sz="2000" dirty="0"/>
              <a:t>   SERVER CERTIFICATE = [</a:t>
            </a:r>
            <a:r>
              <a:rPr lang="en-US" sz="2000" dirty="0" err="1"/>
              <a:t>CertificateName</a:t>
            </a:r>
            <a:r>
              <a:rPr lang="en-US" sz="2000" dirty="0"/>
              <a:t>]</a:t>
            </a:r>
          </a:p>
          <a:p>
            <a:pPr lvl="0">
              <a:buNone/>
            </a:pPr>
            <a:r>
              <a:rPr lang="en-US" sz="2000" dirty="0"/>
              <a:t>   )</a:t>
            </a:r>
            <a:endParaRPr lang="en" sz="2000" dirty="0"/>
          </a:p>
          <a:p>
            <a:endParaRPr lang="en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Basic Backup Code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Backup Database [DatabaseName]</a:t>
            </a:r>
            <a:br>
              <a:rPr lang="en" sz="2400" dirty="0"/>
            </a:br>
            <a:r>
              <a:rPr lang="en" sz="2400" dirty="0"/>
              <a:t>TO [Disk/Device] = N'NameOrPath'</a:t>
            </a:r>
            <a:br>
              <a:rPr lang="en" sz="2400" dirty="0"/>
            </a:br>
            <a:r>
              <a:rPr lang="en" sz="2400" dirty="0"/>
              <a:t>WITH [OPTIONS]</a:t>
            </a:r>
          </a:p>
          <a:p>
            <a:pPr lvl="0" rtl="0">
              <a:buNone/>
            </a:pPr>
            <a:r>
              <a:rPr lang="en" sz="2400" dirty="0"/>
              <a:t>-------------------------------</a:t>
            </a:r>
          </a:p>
          <a:p>
            <a:pPr lvl="0" rtl="0">
              <a:buNone/>
            </a:pPr>
            <a:r>
              <a:rPr lang="en" sz="2400" dirty="0"/>
              <a:t>Backup Database DBTest1</a:t>
            </a:r>
            <a:br>
              <a:rPr lang="en" sz="2400" dirty="0"/>
            </a:br>
            <a:r>
              <a:rPr lang="en" sz="2400" dirty="0"/>
              <a:t>TO Disk = N'C:\Backups\DBTest1_01012013.bak'</a:t>
            </a:r>
            <a:br>
              <a:rPr lang="en" sz="2400" dirty="0"/>
            </a:br>
            <a:r>
              <a:rPr lang="en" sz="2400" dirty="0"/>
              <a:t>WITH COMPRESSION, COPY_ONLY</a:t>
            </a:r>
          </a:p>
          <a:p>
            <a:pPr lvl="0" rtl="0">
              <a:buNone/>
            </a:pPr>
            <a:r>
              <a:rPr lang="en" sz="2400" dirty="0"/>
              <a:t>--------------------------------</a:t>
            </a:r>
          </a:p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Backup Database DBTest1</a:t>
            </a:r>
            <a:br>
              <a:rPr lang="en" sz="2400" dirty="0"/>
            </a:br>
            <a:r>
              <a:rPr lang="en" sz="2400" dirty="0"/>
              <a:t>TO Disk = N'C:\Backups\DBTest1_DIFF01012013.bak'</a:t>
            </a:r>
            <a:br>
              <a:rPr lang="en" sz="2400" dirty="0"/>
            </a:br>
            <a:r>
              <a:rPr lang="en" sz="2400" dirty="0"/>
              <a:t>WITH DIFFERENTIAL</a:t>
            </a:r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Log Backup Code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Backup Log DBTest1</a:t>
            </a:r>
          </a:p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TO Disk = N'C:\Backups\DBTest1_Log01012013.trn'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270446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800" dirty="0"/>
              <a:t>Restores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rtl="0">
              <a:buNone/>
            </a:pPr>
            <a:r>
              <a:rPr lang="en" sz="2400" dirty="0"/>
              <a:t>The "Golden Rule" for restores?</a:t>
            </a:r>
          </a:p>
          <a:p>
            <a:pPr lvl="0" rtl="0">
              <a:buNone/>
            </a:pPr>
            <a:r>
              <a:rPr lang="en" sz="2400" dirty="0"/>
              <a:t>TEST THEM!!!</a:t>
            </a:r>
          </a:p>
          <a:p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p"/>
    </p:bldLst>
  </p:timing>
</p:sld>
</file>

<file path=ppt/theme/theme1.xml><?xml version="1.0" encoding="utf-8"?>
<a:theme xmlns:a="http://schemas.openxmlformats.org/drawingml/2006/main" name="Gray Segoe 4-3 template-template_April-17-2007">
  <a:themeElements>
    <a:clrScheme name="Gray Template Template">
      <a:dk1>
        <a:srgbClr val="000000"/>
      </a:dk1>
      <a:lt1>
        <a:srgbClr val="FFFFFF"/>
      </a:lt1>
      <a:dk2>
        <a:srgbClr val="5F5F5F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7DDDFF"/>
      </a:hlink>
      <a:folHlink>
        <a:srgbClr val="F0ED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TS010286723</Template>
  <TotalTime>132</TotalTime>
  <Words>479</Words>
  <Application>Microsoft Office PowerPoint</Application>
  <PresentationFormat>Widescreen</PresentationFormat>
  <Paragraphs>80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Segoe UI Light</vt:lpstr>
      <vt:lpstr>Wingdings</vt:lpstr>
      <vt:lpstr>Gray Segoe 4-3 template-template_April-17-2007</vt:lpstr>
      <vt:lpstr>White with Courier font for code slides</vt:lpstr>
      <vt:lpstr>MVA - template</vt:lpstr>
      <vt:lpstr>1_Office Theme</vt:lpstr>
      <vt:lpstr>2_Office Theme</vt:lpstr>
      <vt:lpstr>3_Office Theme</vt:lpstr>
      <vt:lpstr>Backup and Recovery Fundamentals - باللغة العربية</vt:lpstr>
      <vt:lpstr>Agenda</vt:lpstr>
      <vt:lpstr>Recovery Models</vt:lpstr>
      <vt:lpstr>Backup Types</vt:lpstr>
      <vt:lpstr>Backup Options</vt:lpstr>
      <vt:lpstr>Basic Backup Code</vt:lpstr>
      <vt:lpstr>Log Backup Code</vt:lpstr>
      <vt:lpstr>Demo</vt:lpstr>
      <vt:lpstr>Restores</vt:lpstr>
      <vt:lpstr>Restore Options</vt:lpstr>
      <vt:lpstr>Basic Restore Code</vt:lpstr>
      <vt:lpstr>Restoring Sequence</vt:lpstr>
      <vt:lpstr>Demo</vt:lpstr>
      <vt:lpstr>Backup Strategy and Scenarios</vt:lpstr>
      <vt:lpstr>PowerPoint Presentation</vt:lpstr>
      <vt:lpstr>PowerPoint Presentation</vt:lpstr>
      <vt:lpstr>RTO, RPO, and your CIO</vt:lpstr>
      <vt:lpstr>DR vs HA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and Recovery Fundamentals</dc:title>
  <cp:lastModifiedBy>Ayman El-Ghazali</cp:lastModifiedBy>
  <cp:revision>14</cp:revision>
  <dcterms:modified xsi:type="dcterms:W3CDTF">2016-04-01T12:23:23Z</dcterms:modified>
</cp:coreProperties>
</file>